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959" r:id="rId2"/>
    <p:sldId id="3977" r:id="rId3"/>
    <p:sldId id="3981" r:id="rId4"/>
    <p:sldId id="3952" r:id="rId5"/>
    <p:sldId id="3960" r:id="rId6"/>
    <p:sldId id="440" r:id="rId7"/>
    <p:sldId id="3966" r:id="rId8"/>
    <p:sldId id="3967" r:id="rId9"/>
    <p:sldId id="446" r:id="rId10"/>
    <p:sldId id="3983" r:id="rId11"/>
    <p:sldId id="3985" r:id="rId12"/>
    <p:sldId id="3984" r:id="rId13"/>
    <p:sldId id="3986" r:id="rId14"/>
    <p:sldId id="3953" r:id="rId15"/>
    <p:sldId id="3976" r:id="rId16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E6"/>
    <a:srgbClr val="C80D1F"/>
    <a:srgbClr val="EA2D49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370" autoAdjust="0"/>
    <p:restoredTop sz="96196" autoAdjust="0"/>
  </p:normalViewPr>
  <p:slideViewPr>
    <p:cSldViewPr snapToGrid="0">
      <p:cViewPr varScale="1">
        <p:scale>
          <a:sx n="110" d="100"/>
          <a:sy n="110" d="100"/>
        </p:scale>
        <p:origin x="72" y="4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n-US" altLang="zh-CN" sz="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77DDFB41-6171-4B9A-9C90-B795BB9DB0A4}">
      <dgm:prSet phldrT="[文本]" custT="1"/>
      <dgm:spPr/>
      <dgm:t>
        <a:bodyPr lIns="0" tIns="0" rIns="0" bIns="0"/>
        <a:lstStyle/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CB90CC3E-4F46-4D69-A7F1-89E1DABB4066}">
      <dgm:prSet phldrT="[文本]" custT="1"/>
      <dgm:spPr/>
      <dgm:t>
        <a:bodyPr lIns="0" tIns="0" rIns="0" bIns="0"/>
        <a:lstStyle/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r">
            <a:lnSpc>
              <a:spcPts val="1400"/>
            </a:lnSpc>
            <a:spcAft>
              <a:spcPts val="0"/>
            </a:spcAft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/>
            <a:t>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2665B3C0-C391-4923-B97E-E360A7D2ED18}">
      <dgm:prSet phldrT="[文本]" custT="1"/>
      <dgm:spPr/>
      <dgm:t>
        <a:bodyPr lIns="0" tIns="0" rIns="0" bIns="0"/>
        <a:lstStyle/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0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200" b="1" i="0" dirty="0"/>
            <a:t>Partner</a:t>
          </a:r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000" i="1" dirty="0"/>
            <a:t>Trader</a:t>
          </a:r>
        </a:p>
        <a:p>
          <a:pPr>
            <a:lnSpc>
              <a:spcPts val="1000"/>
            </a:lnSpc>
            <a:spcAft>
              <a:spcPts val="0"/>
            </a:spcAft>
          </a:pPr>
          <a:r>
            <a:rPr lang="zh-CN" altLang="en-US" sz="1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377019FD-73BE-449E-8186-BF07F05ACC6C}">
      <dgm:prSet phldrT="[文本]" custT="1"/>
      <dgm:spPr/>
      <dgm:t>
        <a:bodyPr lIns="0" tIns="0" rIns="0" bIns="0"/>
        <a:lstStyle/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l">
            <a:lnSpc>
              <a:spcPts val="1400"/>
            </a:lnSpc>
            <a:spcAft>
              <a:spcPts val="0"/>
            </a:spcAft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74653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220481" custRadScaleRad="99824" custRadScaleInc="-483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58299" custRadScaleRad="128010" custRadScaleInc="-3663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9921" custScaleY="228473" custRadScaleRad="99155" custRadScaleInc="-117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52297" custRadScaleRad="127847" custRadScaleInc="2834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786996" y="151689"/>
          <a:ext cx="2292389" cy="19677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22709" y="439855"/>
        <a:ext cx="1620963" cy="1391391"/>
      </dsp:txXfrm>
    </dsp:sp>
    <dsp:sp modelId="{972A9A6B-1B0D-4049-A733-98FA58878E2D}">
      <dsp:nvSpPr>
        <dsp:cNvPr id="0" name=""/>
        <dsp:cNvSpPr/>
      </dsp:nvSpPr>
      <dsp:spPr>
        <a:xfrm>
          <a:off x="1156632" y="-348241"/>
          <a:ext cx="1540025" cy="124202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sp:txBody>
      <dsp:txXfrm>
        <a:off x="1382163" y="-166351"/>
        <a:ext cx="1088963" cy="878241"/>
      </dsp:txXfrm>
    </dsp:sp>
    <dsp:sp modelId="{180A00A8-2A80-4C01-8921-E02524A10950}">
      <dsp:nvSpPr>
        <dsp:cNvPr id="0" name=""/>
        <dsp:cNvSpPr/>
      </dsp:nvSpPr>
      <dsp:spPr>
        <a:xfrm>
          <a:off x="2291720" y="344394"/>
          <a:ext cx="1492131" cy="145505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终端品牌</a:t>
          </a:r>
        </a:p>
      </dsp:txBody>
      <dsp:txXfrm>
        <a:off x="2510238" y="557482"/>
        <a:ext cx="1055095" cy="1028883"/>
      </dsp:txXfrm>
    </dsp:sp>
    <dsp:sp modelId="{748C69CC-F439-4C8A-A83F-7098C756A145}">
      <dsp:nvSpPr>
        <dsp:cNvPr id="0" name=""/>
        <dsp:cNvSpPr/>
      </dsp:nvSpPr>
      <dsp:spPr>
        <a:xfrm>
          <a:off x="1160577" y="1348907"/>
          <a:ext cx="1576861" cy="12870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0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/>
            <a:t>Partner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Trader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代理商</a:t>
          </a:r>
        </a:p>
      </dsp:txBody>
      <dsp:txXfrm>
        <a:off x="1391503" y="1537390"/>
        <a:ext cx="1115009" cy="910076"/>
      </dsp:txXfrm>
    </dsp:sp>
    <dsp:sp modelId="{4D0C5E29-FA43-47CF-A379-07764516868B}">
      <dsp:nvSpPr>
        <dsp:cNvPr id="0" name=""/>
        <dsp:cNvSpPr/>
      </dsp:nvSpPr>
      <dsp:spPr>
        <a:xfrm>
          <a:off x="61816" y="375751"/>
          <a:ext cx="1534904" cy="142124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sp:txBody>
      <dsp:txXfrm>
        <a:off x="286597" y="583888"/>
        <a:ext cx="1085342" cy="100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2023/6/9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5F089B89-6257-A9EE-4CD4-77A430A28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A2070080-2C13-57A1-1BAF-211B027D5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6C1D07B-2A51-27A0-3F86-3C5367E9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0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7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7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F9B76-5C4F-AB8B-752D-6CBFDBE7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894F71-CA00-CA95-AB50-2B0B4A0F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7AC0B-9E11-B957-B97E-B4BC0345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1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29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5.png"/><Relationship Id="rId9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7.jpeg"/><Relationship Id="rId5" Type="http://schemas.openxmlformats.org/officeDocument/2006/relationships/image" Target="../media/image29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diagramLayout" Target="../diagrams/layout1.xml"/><Relationship Id="rId1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jpeg"/><Relationship Id="rId12" Type="http://schemas.openxmlformats.org/officeDocument/2006/relationships/diagramData" Target="../diagrams/data1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1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35.png"/><Relationship Id="rId19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microsoft.com/office/2007/relationships/hdphoto" Target="../media/hdphoto3.wdp"/><Relationship Id="rId4" Type="http://schemas.openxmlformats.org/officeDocument/2006/relationships/image" Target="../media/image25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9691" y="2220754"/>
            <a:ext cx="65022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4050" dirty="0">
                <a:solidFill>
                  <a:schemeClr val="bg1"/>
                </a:solidFill>
                <a:sym typeface="+mn-ea"/>
              </a:rPr>
              <a:t>系列专业音频处理器</a:t>
            </a:r>
            <a:endParaRPr lang="en-US" altLang="zh-CN" sz="40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C6F67-0059-0363-0607-9FC4E6D4D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5740" r="25564" b="18547"/>
          <a:stretch/>
        </p:blipFill>
        <p:spPr>
          <a:xfrm>
            <a:off x="0" y="1424881"/>
            <a:ext cx="3766030" cy="27839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BMT02-14x14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3420777" y="1427790"/>
            <a:ext cx="505278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14x14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423AB4-3175-57F2-0749-F8E6D2D6F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37" y="2906919"/>
            <a:ext cx="1866248" cy="175538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B4375E0-FCC2-DE82-1D55-326FB6B57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299" y="2954460"/>
            <a:ext cx="1849401" cy="18097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6B48850-1AD2-6D07-A0CC-632D22611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719" y="2954460"/>
            <a:ext cx="1768548" cy="18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86E25E-5EF9-503E-F7A0-B7DDE4AD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20802" r="10300" b="2044"/>
          <a:stretch/>
        </p:blipFill>
        <p:spPr>
          <a:xfrm>
            <a:off x="0" y="1376871"/>
            <a:ext cx="3895921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9BBDB1-069B-F1A0-AD0D-AF1D0219836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BMT03-26x21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35C6D4BD-FF1C-D06D-F1D0-12E70AE6012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2B6AA35-092C-E7A7-39FA-E82F2CF91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792" y="2928520"/>
            <a:ext cx="1768548" cy="1898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079850-71A1-4811-BA0D-40BC7B796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344" y="2998649"/>
            <a:ext cx="1768548" cy="17587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3BDD8A2-DFB5-4E26-5108-58BBB813C0C2}"/>
              </a:ext>
            </a:extLst>
          </p:cNvPr>
          <p:cNvSpPr txBox="1"/>
          <p:nvPr/>
        </p:nvSpPr>
        <p:spPr>
          <a:xfrm>
            <a:off x="3427355" y="1427790"/>
            <a:ext cx="50462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会议通话、车载前端、 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1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26x21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85307342"/>
      </p:ext>
    </p:extLst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5817"/>
            <a:ext cx="3717904" cy="2788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E7A96A-F6AA-2739-6C85-035DF50EE9BF}"/>
              </a:ext>
            </a:extLst>
          </p:cNvPr>
          <p:cNvSpPr txBox="1"/>
          <p:nvPr/>
        </p:nvSpPr>
        <p:spPr>
          <a:xfrm>
            <a:off x="5044310" y="914443"/>
            <a:ext cx="2157129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AEED3738-F657-6511-E23B-E3942CF709A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E9571D7D-79A4-8433-EEB6-26DA2FC2250E}"/>
              </a:ext>
            </a:extLst>
          </p:cNvPr>
          <p:cNvSpPr txBox="1"/>
          <p:nvPr/>
        </p:nvSpPr>
        <p:spPr>
          <a:xfrm>
            <a:off x="3598395" y="1380067"/>
            <a:ext cx="49169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，是一款专门支持麦克风阵列处理的前端语音信号采集模组。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本模组支持模拟输入、模拟输出、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UAC1.0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结合语音算法可以实现如下功能：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远场拾音、声源定位、语音唤醒、语音增强、回声消除、通话降噪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1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</p:txBody>
      </p:sp>
      <p:grpSp>
        <p:nvGrpSpPr>
          <p:cNvPr id="19503" name="组合 19502">
            <a:extLst>
              <a:ext uri="{FF2B5EF4-FFF2-40B4-BE49-F238E27FC236}">
                <a16:creationId xmlns:a16="http://schemas.microsoft.com/office/drawing/2014/main" id="{14B7B216-1642-707D-71E9-AE567C523A2D}"/>
              </a:ext>
            </a:extLst>
          </p:cNvPr>
          <p:cNvGrpSpPr/>
          <p:nvPr/>
        </p:nvGrpSpPr>
        <p:grpSpPr>
          <a:xfrm>
            <a:off x="4341327" y="3217435"/>
            <a:ext cx="3585945" cy="1738500"/>
            <a:chOff x="4341327" y="3217435"/>
            <a:chExt cx="3585945" cy="1738500"/>
          </a:xfrm>
        </p:grpSpPr>
        <p:grpSp>
          <p:nvGrpSpPr>
            <p:cNvPr id="19504" name="组合 19503">
              <a:extLst>
                <a:ext uri="{FF2B5EF4-FFF2-40B4-BE49-F238E27FC236}">
                  <a16:creationId xmlns:a16="http://schemas.microsoft.com/office/drawing/2014/main" id="{3FFAB7CD-81C3-D14F-72FF-5DE600B36D60}"/>
                </a:ext>
              </a:extLst>
            </p:cNvPr>
            <p:cNvGrpSpPr/>
            <p:nvPr/>
          </p:nvGrpSpPr>
          <p:grpSpPr>
            <a:xfrm>
              <a:off x="4341327" y="3217435"/>
              <a:ext cx="3585945" cy="1738500"/>
              <a:chOff x="4341327" y="3217435"/>
              <a:chExt cx="3585945" cy="1738500"/>
            </a:xfrm>
          </p:grpSpPr>
          <p:pic>
            <p:nvPicPr>
              <p:cNvPr id="19506" name="图片 19505">
                <a:extLst>
                  <a:ext uri="{FF2B5EF4-FFF2-40B4-BE49-F238E27FC236}">
                    <a16:creationId xmlns:a16="http://schemas.microsoft.com/office/drawing/2014/main" id="{09198A2B-A490-0019-3D38-486D3347B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59422" y="3506988"/>
                <a:ext cx="1631726" cy="1228520"/>
              </a:xfrm>
              <a:prstGeom prst="rect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  <p:pic>
            <p:nvPicPr>
              <p:cNvPr id="19507" name="Picture 2" descr="jbl汽车音响怎么样，jbl汽车音响各系列区别_车主指南">
                <a:extLst>
                  <a:ext uri="{FF2B5EF4-FFF2-40B4-BE49-F238E27FC236}">
                    <a16:creationId xmlns:a16="http://schemas.microsoft.com/office/drawing/2014/main" id="{4ACCA817-84C2-9742-99D0-BF61B0A621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12149" r="9786" b="6406"/>
              <a:stretch/>
            </p:blipFill>
            <p:spPr bwMode="auto">
              <a:xfrm>
                <a:off x="7099875" y="4342726"/>
                <a:ext cx="638896" cy="39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08" name="图片 19507">
                <a:extLst>
                  <a:ext uri="{FF2B5EF4-FFF2-40B4-BE49-F238E27FC236}">
                    <a16:creationId xmlns:a16="http://schemas.microsoft.com/office/drawing/2014/main" id="{12248F35-6F48-38BD-E283-DDAA2BC35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194912" y="4228312"/>
                <a:ext cx="887522" cy="126871"/>
              </a:xfrm>
              <a:prstGeom prst="rect">
                <a:avLst/>
              </a:prstGeom>
            </p:spPr>
          </p:pic>
          <p:cxnSp>
            <p:nvCxnSpPr>
              <p:cNvPr id="19509" name="连接符: 肘形 19508">
                <a:extLst>
                  <a:ext uri="{FF2B5EF4-FFF2-40B4-BE49-F238E27FC236}">
                    <a16:creationId xmlns:a16="http://schemas.microsoft.com/office/drawing/2014/main" id="{89E31096-3263-04FB-BF1C-9A1E60AB6EAC}"/>
                  </a:ext>
                </a:extLst>
              </p:cNvPr>
              <p:cNvCxnSpPr>
                <a:cxnSpLocks/>
                <a:stCxn id="19508" idx="0"/>
              </p:cNvCxnSpPr>
              <p:nvPr/>
            </p:nvCxnSpPr>
            <p:spPr>
              <a:xfrm flipV="1">
                <a:off x="4702109" y="4121248"/>
                <a:ext cx="307131" cy="170500"/>
              </a:xfrm>
              <a:prstGeom prst="bentConnector5">
                <a:avLst>
                  <a:gd name="adj1" fmla="val 39697"/>
                  <a:gd name="adj2" fmla="val 68603"/>
                  <a:gd name="adj3" fmla="val 4045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0" name="连接符: 肘形 19509">
                <a:extLst>
                  <a:ext uri="{FF2B5EF4-FFF2-40B4-BE49-F238E27FC236}">
                    <a16:creationId xmlns:a16="http://schemas.microsoft.com/office/drawing/2014/main" id="{CCEFAF77-07E5-50AF-BC43-8B23CA77677A}"/>
                  </a:ext>
                </a:extLst>
              </p:cNvPr>
              <p:cNvCxnSpPr>
                <a:cxnSpLocks/>
                <a:stCxn id="19508" idx="0"/>
              </p:cNvCxnSpPr>
              <p:nvPr/>
            </p:nvCxnSpPr>
            <p:spPr>
              <a:xfrm>
                <a:off x="4702108" y="4291748"/>
                <a:ext cx="307132" cy="176352"/>
              </a:xfrm>
              <a:prstGeom prst="bentConnector5">
                <a:avLst>
                  <a:gd name="adj1" fmla="val 38043"/>
                  <a:gd name="adj2" fmla="val 67985"/>
                  <a:gd name="adj3" fmla="val 38801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1" name="连接符: 肘形 19510">
                <a:extLst>
                  <a:ext uri="{FF2B5EF4-FFF2-40B4-BE49-F238E27FC236}">
                    <a16:creationId xmlns:a16="http://schemas.microsoft.com/office/drawing/2014/main" id="{1F56DE13-0F08-4781-9A58-9F7DD8CCCB2F}"/>
                  </a:ext>
                </a:extLst>
              </p:cNvPr>
              <p:cNvCxnSpPr>
                <a:cxnSpLocks/>
                <a:stCxn id="19517" idx="2"/>
                <a:endCxn id="19507" idx="0"/>
              </p:cNvCxnSpPr>
              <p:nvPr/>
            </p:nvCxnSpPr>
            <p:spPr>
              <a:xfrm rot="5400000">
                <a:off x="7326758" y="4250160"/>
                <a:ext cx="185132" cy="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2" name="连接符: 肘形 19511">
                <a:extLst>
                  <a:ext uri="{FF2B5EF4-FFF2-40B4-BE49-F238E27FC236}">
                    <a16:creationId xmlns:a16="http://schemas.microsoft.com/office/drawing/2014/main" id="{2BA590A3-3E0C-8684-2B07-30B9A998237B}"/>
                  </a:ext>
                </a:extLst>
              </p:cNvPr>
              <p:cNvCxnSpPr>
                <a:cxnSpLocks/>
                <a:stCxn id="19507" idx="2"/>
                <a:endCxn id="19516" idx="2"/>
              </p:cNvCxnSpPr>
              <p:nvPr/>
            </p:nvCxnSpPr>
            <p:spPr>
              <a:xfrm rot="5400000" flipH="1">
                <a:off x="6926701" y="4245214"/>
                <a:ext cx="101978" cy="883267"/>
              </a:xfrm>
              <a:prstGeom prst="bentConnector3">
                <a:avLst>
                  <a:gd name="adj1" fmla="val -224166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3" name="连接符: 肘形 19512">
                <a:extLst>
                  <a:ext uri="{FF2B5EF4-FFF2-40B4-BE49-F238E27FC236}">
                    <a16:creationId xmlns:a16="http://schemas.microsoft.com/office/drawing/2014/main" id="{A10D05BB-1C7B-277A-5CC5-EB5BB0423234}"/>
                  </a:ext>
                </a:extLst>
              </p:cNvPr>
              <p:cNvCxnSpPr>
                <a:cxnSpLocks/>
                <a:stCxn id="19514" idx="0"/>
                <a:endCxn id="19517" idx="0"/>
              </p:cNvCxnSpPr>
              <p:nvPr/>
            </p:nvCxnSpPr>
            <p:spPr>
              <a:xfrm rot="16200000" flipH="1">
                <a:off x="6655258" y="2715417"/>
                <a:ext cx="428" cy="1527704"/>
              </a:xfrm>
              <a:prstGeom prst="bentConnector3">
                <a:avLst>
                  <a:gd name="adj1" fmla="val -5341121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9514" name="矩形 19513">
                <a:extLst>
                  <a:ext uri="{FF2B5EF4-FFF2-40B4-BE49-F238E27FC236}">
                    <a16:creationId xmlns:a16="http://schemas.microsoft.com/office/drawing/2014/main" id="{B8A8817D-0A97-4AB2-AAF6-03A8877B4B1C}"/>
                  </a:ext>
                </a:extLst>
              </p:cNvPr>
              <p:cNvSpPr/>
              <p:nvPr/>
            </p:nvSpPr>
            <p:spPr>
              <a:xfrm>
                <a:off x="5799838" y="3479055"/>
                <a:ext cx="183564" cy="36282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15" name="矩形 19514">
                <a:extLst>
                  <a:ext uri="{FF2B5EF4-FFF2-40B4-BE49-F238E27FC236}">
                    <a16:creationId xmlns:a16="http://schemas.microsoft.com/office/drawing/2014/main" id="{16F0798F-0A16-7BE3-7A70-35FAD0742947}"/>
                  </a:ext>
                </a:extLst>
              </p:cNvPr>
              <p:cNvSpPr/>
              <p:nvPr/>
            </p:nvSpPr>
            <p:spPr>
              <a:xfrm>
                <a:off x="5015044" y="3973429"/>
                <a:ext cx="180162" cy="65366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16" name="矩形 19515">
                <a:extLst>
                  <a:ext uri="{FF2B5EF4-FFF2-40B4-BE49-F238E27FC236}">
                    <a16:creationId xmlns:a16="http://schemas.microsoft.com/office/drawing/2014/main" id="{7A2AB042-2077-DB3D-A779-20B38B7D1FEB}"/>
                  </a:ext>
                </a:extLst>
              </p:cNvPr>
              <p:cNvSpPr/>
              <p:nvPr/>
            </p:nvSpPr>
            <p:spPr>
              <a:xfrm>
                <a:off x="6457950" y="4332679"/>
                <a:ext cx="156211" cy="303179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pic>
            <p:nvPicPr>
              <p:cNvPr id="19517" name="Picture 6" descr="为何小米、TCL、创维等品牌电视主板保修期只有一年？-蓝鲸财经">
                <a:extLst>
                  <a:ext uri="{FF2B5EF4-FFF2-40B4-BE49-F238E27FC236}">
                    <a16:creationId xmlns:a16="http://schemas.microsoft.com/office/drawing/2014/main" id="{FD8E2300-5E6D-F2C4-B97D-426832E7D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375" y="3479483"/>
                <a:ext cx="1015897" cy="678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18" name="文本框 19517">
                <a:extLst>
                  <a:ext uri="{FF2B5EF4-FFF2-40B4-BE49-F238E27FC236}">
                    <a16:creationId xmlns:a16="http://schemas.microsoft.com/office/drawing/2014/main" id="{74292116-31F1-4FE6-DBF0-4B339BFB418B}"/>
                  </a:ext>
                </a:extLst>
              </p:cNvPr>
              <p:cNvSpPr txBox="1"/>
              <p:nvPr/>
            </p:nvSpPr>
            <p:spPr>
              <a:xfrm>
                <a:off x="4684359" y="3967413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rPr>
                  <a:t>2.54mm</a:t>
                </a:r>
                <a:endParaRPr lang="zh-CN" alt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eference"/>
                </a:endParaRPr>
              </a:p>
            </p:txBody>
          </p:sp>
          <p:sp>
            <p:nvSpPr>
              <p:cNvPr id="19519" name="文本框 19518">
                <a:extLst>
                  <a:ext uri="{FF2B5EF4-FFF2-40B4-BE49-F238E27FC236}">
                    <a16:creationId xmlns:a16="http://schemas.microsoft.com/office/drawing/2014/main" id="{6FA97BFE-E44D-FE98-6324-EF592B431E5A}"/>
                  </a:ext>
                </a:extLst>
              </p:cNvPr>
              <p:cNvSpPr txBox="1"/>
              <p:nvPr/>
            </p:nvSpPr>
            <p:spPr>
              <a:xfrm>
                <a:off x="6318910" y="4210042"/>
                <a:ext cx="45592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520" name="文本框 19519">
                <a:extLst>
                  <a:ext uri="{FF2B5EF4-FFF2-40B4-BE49-F238E27FC236}">
                    <a16:creationId xmlns:a16="http://schemas.microsoft.com/office/drawing/2014/main" id="{A304AC72-0EED-8A14-5A4E-9AAB42EE1FB3}"/>
                  </a:ext>
                </a:extLst>
              </p:cNvPr>
              <p:cNvSpPr txBox="1"/>
              <p:nvPr/>
            </p:nvSpPr>
            <p:spPr>
              <a:xfrm>
                <a:off x="4684178" y="4466581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521" name="文本框 19520">
                <a:extLst>
                  <a:ext uri="{FF2B5EF4-FFF2-40B4-BE49-F238E27FC236}">
                    <a16:creationId xmlns:a16="http://schemas.microsoft.com/office/drawing/2014/main" id="{3CCCCB73-159B-1258-A302-7AB80335801A}"/>
                  </a:ext>
                </a:extLst>
              </p:cNvPr>
              <p:cNvSpPr txBox="1"/>
              <p:nvPr/>
            </p:nvSpPr>
            <p:spPr>
              <a:xfrm>
                <a:off x="5821514" y="3351449"/>
                <a:ext cx="45926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  <a:endParaRPr lang="zh-CN" altLang="en-US" sz="500" dirty="0"/>
              </a:p>
            </p:txBody>
          </p:sp>
          <p:sp>
            <p:nvSpPr>
              <p:cNvPr id="19522" name="文本框 19521">
                <a:extLst>
                  <a:ext uri="{FF2B5EF4-FFF2-40B4-BE49-F238E27FC236}">
                    <a16:creationId xmlns:a16="http://schemas.microsoft.com/office/drawing/2014/main" id="{346CAADD-8EFE-D905-CB19-171067BBA02C}"/>
                  </a:ext>
                </a:extLst>
              </p:cNvPr>
              <p:cNvSpPr txBox="1"/>
              <p:nvPr/>
            </p:nvSpPr>
            <p:spPr>
              <a:xfrm>
                <a:off x="7396817" y="4125281"/>
                <a:ext cx="49244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Speaker out</a:t>
                </a:r>
              </a:p>
            </p:txBody>
          </p:sp>
          <p:sp>
            <p:nvSpPr>
              <p:cNvPr id="19523" name="文本框 19522">
                <a:extLst>
                  <a:ext uri="{FF2B5EF4-FFF2-40B4-BE49-F238E27FC236}">
                    <a16:creationId xmlns:a16="http://schemas.microsoft.com/office/drawing/2014/main" id="{8EA926FB-1C46-1932-ECAA-C9E9851A8896}"/>
                  </a:ext>
                </a:extLst>
              </p:cNvPr>
              <p:cNvSpPr txBox="1"/>
              <p:nvPr/>
            </p:nvSpPr>
            <p:spPr>
              <a:xfrm>
                <a:off x="6614161" y="4786658"/>
                <a:ext cx="74090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 for AEC</a:t>
                </a:r>
              </a:p>
            </p:txBody>
          </p:sp>
          <p:sp>
            <p:nvSpPr>
              <p:cNvPr id="19524" name="文本框 19523">
                <a:extLst>
                  <a:ext uri="{FF2B5EF4-FFF2-40B4-BE49-F238E27FC236}">
                    <a16:creationId xmlns:a16="http://schemas.microsoft.com/office/drawing/2014/main" id="{0F963CF3-7557-5346-A076-4E2EC89F6A79}"/>
                  </a:ext>
                </a:extLst>
              </p:cNvPr>
              <p:cNvSpPr txBox="1"/>
              <p:nvPr/>
            </p:nvSpPr>
            <p:spPr>
              <a:xfrm>
                <a:off x="7099875" y="3436088"/>
                <a:ext cx="6158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Main Controller</a:t>
                </a:r>
              </a:p>
            </p:txBody>
          </p:sp>
          <p:sp>
            <p:nvSpPr>
              <p:cNvPr id="19525" name="文本框 19524">
                <a:extLst>
                  <a:ext uri="{FF2B5EF4-FFF2-40B4-BE49-F238E27FC236}">
                    <a16:creationId xmlns:a16="http://schemas.microsoft.com/office/drawing/2014/main" id="{38678495-2F81-9C39-9724-30B6EF8146EF}"/>
                  </a:ext>
                </a:extLst>
              </p:cNvPr>
              <p:cNvSpPr txBox="1"/>
              <p:nvPr/>
            </p:nvSpPr>
            <p:spPr>
              <a:xfrm>
                <a:off x="4341327" y="4702019"/>
                <a:ext cx="59469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2/4Mic Array</a:t>
                </a:r>
              </a:p>
            </p:txBody>
          </p:sp>
          <p:sp>
            <p:nvSpPr>
              <p:cNvPr id="19526" name="文本框 19525">
                <a:extLst>
                  <a:ext uri="{FF2B5EF4-FFF2-40B4-BE49-F238E27FC236}">
                    <a16:creationId xmlns:a16="http://schemas.microsoft.com/office/drawing/2014/main" id="{A5004F4B-A177-19CD-061F-BF25350C4FC5}"/>
                  </a:ext>
                </a:extLst>
              </p:cNvPr>
              <p:cNvSpPr txBox="1"/>
              <p:nvPr/>
            </p:nvSpPr>
            <p:spPr>
              <a:xfrm>
                <a:off x="4702108" y="3227949"/>
                <a:ext cx="8643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USB for PCM data dump and record</a:t>
                </a:r>
              </a:p>
            </p:txBody>
          </p:sp>
          <p:sp>
            <p:nvSpPr>
              <p:cNvPr id="19527" name="矩形 19526">
                <a:extLst>
                  <a:ext uri="{FF2B5EF4-FFF2-40B4-BE49-F238E27FC236}">
                    <a16:creationId xmlns:a16="http://schemas.microsoft.com/office/drawing/2014/main" id="{A62AEDDB-08B0-BB2E-41B1-41B03891F11B}"/>
                  </a:ext>
                </a:extLst>
              </p:cNvPr>
              <p:cNvSpPr/>
              <p:nvPr/>
            </p:nvSpPr>
            <p:spPr>
              <a:xfrm>
                <a:off x="5447235" y="3484444"/>
                <a:ext cx="308224" cy="28530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28" name="文本框 19527">
                <a:extLst>
                  <a:ext uri="{FF2B5EF4-FFF2-40B4-BE49-F238E27FC236}">
                    <a16:creationId xmlns:a16="http://schemas.microsoft.com/office/drawing/2014/main" id="{2246F6E2-4ACD-636C-C049-9D7D64F01098}"/>
                  </a:ext>
                </a:extLst>
              </p:cNvPr>
              <p:cNvSpPr txBox="1"/>
              <p:nvPr/>
            </p:nvSpPr>
            <p:spPr>
              <a:xfrm>
                <a:off x="6122874" y="3217435"/>
                <a:ext cx="1025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I2S for audio data transfer with main controller</a:t>
                </a:r>
              </a:p>
            </p:txBody>
          </p:sp>
          <p:sp>
            <p:nvSpPr>
              <p:cNvPr id="19529" name="文本框 19528">
                <a:extLst>
                  <a:ext uri="{FF2B5EF4-FFF2-40B4-BE49-F238E27FC236}">
                    <a16:creationId xmlns:a16="http://schemas.microsoft.com/office/drawing/2014/main" id="{E097890B-AF6F-848B-AF77-277FE75E1B6D}"/>
                  </a:ext>
                </a:extLst>
              </p:cNvPr>
              <p:cNvSpPr txBox="1"/>
              <p:nvPr/>
            </p:nvSpPr>
            <p:spPr>
              <a:xfrm>
                <a:off x="4391032" y="3474856"/>
                <a:ext cx="489734" cy="253916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050" b="1" dirty="0"/>
                  <a:t>PC</a:t>
                </a:r>
              </a:p>
            </p:txBody>
          </p:sp>
          <p:sp>
            <p:nvSpPr>
              <p:cNvPr id="19530" name="文本框 19529">
                <a:extLst>
                  <a:ext uri="{FF2B5EF4-FFF2-40B4-BE49-F238E27FC236}">
                    <a16:creationId xmlns:a16="http://schemas.microsoft.com/office/drawing/2014/main" id="{BB42BE4B-439E-46F6-4463-5D5CC1BBB861}"/>
                  </a:ext>
                </a:extLst>
              </p:cNvPr>
              <p:cNvSpPr txBox="1"/>
              <p:nvPr/>
            </p:nvSpPr>
            <p:spPr>
              <a:xfrm>
                <a:off x="5421067" y="3476959"/>
                <a:ext cx="36055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Type-C</a:t>
                </a:r>
              </a:p>
            </p:txBody>
          </p:sp>
        </p:grpSp>
        <p:cxnSp>
          <p:nvCxnSpPr>
            <p:cNvPr id="19505" name="连接符: 肘形 19504">
              <a:extLst>
                <a:ext uri="{FF2B5EF4-FFF2-40B4-BE49-F238E27FC236}">
                  <a16:creationId xmlns:a16="http://schemas.microsoft.com/office/drawing/2014/main" id="{1410C341-4344-C352-B5CF-E98BEC63B32D}"/>
                </a:ext>
              </a:extLst>
            </p:cNvPr>
            <p:cNvCxnSpPr>
              <a:cxnSpLocks/>
              <a:stCxn id="19527" idx="0"/>
              <a:endCxn id="19529" idx="0"/>
            </p:cNvCxnSpPr>
            <p:nvPr/>
          </p:nvCxnSpPr>
          <p:spPr>
            <a:xfrm rot="16200000" flipV="1">
              <a:off x="5113829" y="2996926"/>
              <a:ext cx="9588" cy="965448"/>
            </a:xfrm>
            <a:prstGeom prst="bentConnector3">
              <a:avLst>
                <a:gd name="adj1" fmla="val 2484230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B5C534-F8F5-2258-C785-19ECF83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30" y="2779567"/>
            <a:ext cx="853178" cy="973910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13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3909359" y="1656993"/>
            <a:ext cx="0" cy="27899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04329" y="1602293"/>
            <a:ext cx="2996879" cy="2209851"/>
            <a:chOff x="245238" y="1431603"/>
            <a:chExt cx="3995838" cy="2582180"/>
          </a:xfrm>
        </p:grpSpPr>
        <p:sp>
          <p:nvSpPr>
            <p:cNvPr id="8" name="文本框 7"/>
            <p:cNvSpPr txBox="1"/>
            <p:nvPr/>
          </p:nvSpPr>
          <p:spPr>
            <a:xfrm>
              <a:off x="245238" y="1945586"/>
              <a:ext cx="3935571" cy="665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268"/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BGA80</a:t>
              </a:r>
            </a:p>
            <a:p>
              <a:pPr algn="ctr" defTabSz="616268"/>
              <a:endPara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/>
                <a:sym typeface="Helvetica Neue" panose="02000503000000020004"/>
              </a:endParaRPr>
            </a:p>
            <a:p>
              <a:pPr algn="ctr" defTabSz="616268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09" y="2738678"/>
              <a:ext cx="2735088" cy="127510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203748" cy="35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99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379464" y="1177290"/>
          <a:ext cx="3933617" cy="36100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635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</a:tblGrid>
              <a:tr h="2405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9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6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14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数字麦克风：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84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8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4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613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78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78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6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420688" y="1393122"/>
            <a:ext cx="4776311" cy="266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625" tIns="26325" rIns="50625" bIns="26325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sz="1350" baseline="30000" dirty="0">
                <a:solidFill>
                  <a:srgbClr val="2A2B2E"/>
                </a:solidFill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88383"/>
            <a:ext cx="4511040" cy="27484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4804A6-508D-54FC-C68B-1B9E12482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4572000" y="134780"/>
            <a:ext cx="4511040" cy="2153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93496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4234" y="2160523"/>
            <a:ext cx="49310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45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719139" y="528638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719138" y="977901"/>
            <a:ext cx="18002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043114" y="528638"/>
            <a:ext cx="243143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719138" y="1340643"/>
            <a:ext cx="784911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合作伙伴与芯片生产企业合作，打造出世界一流的音频处理器与配套元器件，为客户提供质量可靠、供应稳定与服务专业的声学解决方案。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249579"/>
            <a:ext cx="9143524" cy="9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483435" y="4332390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4381613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3813" y="4256723"/>
            <a:ext cx="1022985" cy="822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05" y="4298317"/>
            <a:ext cx="2173381" cy="823250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7609460" y="872697"/>
            <a:ext cx="1257300" cy="26289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6338207" y="871396"/>
            <a:ext cx="1271588" cy="263227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5066651" y="872985"/>
            <a:ext cx="1276350" cy="26322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238515" y="874353"/>
            <a:ext cx="1284149" cy="262730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2518663" y="878161"/>
            <a:ext cx="1280450" cy="262896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3796728" y="869869"/>
            <a:ext cx="1272209" cy="263726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237599" y="1961702"/>
            <a:ext cx="7629161" cy="155066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grpSp>
        <p:nvGrpSpPr>
          <p:cNvPr id="36" name="组合 35"/>
          <p:cNvGrpSpPr/>
          <p:nvPr/>
        </p:nvGrpSpPr>
        <p:grpSpPr>
          <a:xfrm>
            <a:off x="576027" y="3941945"/>
            <a:ext cx="7983377" cy="962399"/>
            <a:chOff x="688409" y="5152939"/>
            <a:chExt cx="10644502" cy="1283199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9"/>
              <a:ext cx="1389379" cy="993376"/>
              <a:chOff x="2404113" y="3428110"/>
              <a:chExt cx="2209277" cy="1748656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3"/>
                <a:ext cx="2196272" cy="56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75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70708" y="3751700"/>
            <a:ext cx="583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2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3834948" y="2924847"/>
            <a:ext cx="1211119" cy="60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</a:p>
        </p:txBody>
      </p:sp>
      <p:sp>
        <p:nvSpPr>
          <p:cNvPr id="44" name="îŝlîdé"/>
          <p:cNvSpPr txBox="1"/>
          <p:nvPr/>
        </p:nvSpPr>
        <p:spPr bwMode="auto">
          <a:xfrm>
            <a:off x="3789996" y="2754904"/>
            <a:ext cx="885294" cy="18209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238515" y="2924847"/>
            <a:ext cx="12801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247356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7632320" y="2924847"/>
            <a:ext cx="1243883" cy="4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7640077" y="2746993"/>
            <a:ext cx="885294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工业应用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2539051" y="2746993"/>
            <a:ext cx="600785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2519579" y="2924847"/>
            <a:ext cx="13237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092" y="1255861"/>
            <a:ext cx="487640" cy="48703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691503" y="1868466"/>
            <a:ext cx="392904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777504" y="2147542"/>
            <a:ext cx="747080" cy="114386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31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4863" y="3578543"/>
            <a:ext cx="8061960" cy="168116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31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5071606" y="2924847"/>
            <a:ext cx="12377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5084209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6350203" y="2924847"/>
            <a:ext cx="1266111" cy="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6374326" y="2746993"/>
            <a:ext cx="761399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91E37E27-1847-8FE1-2336-DAD363CA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89EBF9DB-C277-616F-A02A-F0AD9B2D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íṥḷïḍé">
            <a:extLst>
              <a:ext uri="{FF2B5EF4-FFF2-40B4-BE49-F238E27FC236}">
                <a16:creationId xmlns:a16="http://schemas.microsoft.com/office/drawing/2014/main" id="{6DFB8763-86C1-386B-45A6-4D39E2E55B3E}"/>
              </a:ext>
            </a:extLst>
          </p:cNvPr>
          <p:cNvSpPr/>
          <p:nvPr/>
        </p:nvSpPr>
        <p:spPr bwMode="auto">
          <a:xfrm>
            <a:off x="769134" y="1301237"/>
            <a:ext cx="6717516" cy="305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SNC8x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系列 </a:t>
            </a: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32Bit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高性能音频信号处理器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HiFi3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内核简介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合作生态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SDK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开发平台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模组信息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芯片信息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丰富的开发者生态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更多资料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79E90F-6D08-F74B-3109-2D48EEEC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35D62B-A214-4BAC-A2FC-1F035D2ED326}"/>
              </a:ext>
            </a:extLst>
          </p:cNvPr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9" name="日期占位符 12">
            <a:extLst>
              <a:ext uri="{FF2B5EF4-FFF2-40B4-BE49-F238E27FC236}">
                <a16:creationId xmlns:a16="http://schemas.microsoft.com/office/drawing/2014/main" id="{55BF875C-8E57-53A7-DCAA-A6EA6BCC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C96E4B0-5556-54AA-2C77-70B49850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37964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578" y="2908569"/>
            <a:ext cx="2679422" cy="2220462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536367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94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536367" y="1076085"/>
            <a:ext cx="4035634" cy="8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4853662" y="1278931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lnSpcReduction="10000"/>
          </a:bodyPr>
          <a:lstStyle/>
          <a:p>
            <a:pPr defTabSz="685324" eaLnBrk="1" hangingPunct="1">
              <a:lnSpc>
                <a:spcPct val="150000"/>
              </a:lnSpc>
            </a:pPr>
            <a:r>
              <a:rPr lang="zh-CN" altLang="en-US" sz="1699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1699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099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099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099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6" y="2127932"/>
            <a:ext cx="3253974" cy="2587548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8296165-A569-574F-C76B-079EC87D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59" y="1426110"/>
            <a:ext cx="3376362" cy="2995463"/>
          </a:xfrm>
          <a:prstGeom prst="rect">
            <a:avLst/>
          </a:prstGeom>
        </p:spPr>
      </p:pic>
      <p:sp>
        <p:nvSpPr>
          <p:cNvPr id="17415" name="原创设计师QQ598969553      _6">
            <a:extLst>
              <a:ext uri="{FF2B5EF4-FFF2-40B4-BE49-F238E27FC236}">
                <a16:creationId xmlns:a16="http://schemas.microsoft.com/office/drawing/2014/main" id="{B5FA8D31-5102-D20F-94B7-6CF1094AF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83" y="1146433"/>
            <a:ext cx="5302988" cy="35548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5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>
            <a:extLst>
              <a:ext uri="{FF2B5EF4-FFF2-40B4-BE49-F238E27FC236}">
                <a16:creationId xmlns:a16="http://schemas.microsoft.com/office/drawing/2014/main" id="{60370D93-05F8-9F7E-6AA1-DA301137D256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>
            <a:extLst>
              <a:ext uri="{FF2B5EF4-FFF2-40B4-BE49-F238E27FC236}">
                <a16:creationId xmlns:a16="http://schemas.microsoft.com/office/drawing/2014/main" id="{318D2242-3467-2254-153C-661599B4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116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10E91E-B927-49D1-013F-3DBA19330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6" name="日期占位符 12">
            <a:extLst>
              <a:ext uri="{FF2B5EF4-FFF2-40B4-BE49-F238E27FC236}">
                <a16:creationId xmlns:a16="http://schemas.microsoft.com/office/drawing/2014/main" id="{04012017-FF46-BCCD-257E-4BF39C0E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E1FE55F5-2523-C341-DA52-7BA6104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合作生态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12C373D8-83CD-C332-C526-9A90B69EC16E}"/>
              </a:ext>
            </a:extLst>
          </p:cNvPr>
          <p:cNvSpPr txBox="1">
            <a:spLocks/>
          </p:cNvSpPr>
          <p:nvPr/>
        </p:nvSpPr>
        <p:spPr>
          <a:xfrm>
            <a:off x="512867" y="1054356"/>
            <a:ext cx="7620493" cy="36130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SNC86x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开放平台，与更多优秀的合作方一起打开产品市场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9482E-C056-5D10-DF2C-CD4C105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070AE4-BD0A-74E8-4666-5AE3DE9B7900}"/>
              </a:ext>
            </a:extLst>
          </p:cNvPr>
          <p:cNvGrpSpPr/>
          <p:nvPr/>
        </p:nvGrpSpPr>
        <p:grpSpPr>
          <a:xfrm>
            <a:off x="382385" y="1617308"/>
            <a:ext cx="1841537" cy="2982178"/>
            <a:chOff x="390694" y="1627725"/>
            <a:chExt cx="1841537" cy="298217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4894791-785F-2A38-7294-E7B3AE48D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67" y="1627725"/>
              <a:ext cx="1235924" cy="619569"/>
            </a:xfrm>
            <a:prstGeom prst="rect">
              <a:avLst/>
            </a:prstGeom>
          </p:spPr>
        </p:pic>
        <p:pic>
          <p:nvPicPr>
            <p:cNvPr id="27" name="Picture 4" descr="查看源图像">
              <a:extLst>
                <a:ext uri="{FF2B5EF4-FFF2-40B4-BE49-F238E27FC236}">
                  <a16:creationId xmlns:a16="http://schemas.microsoft.com/office/drawing/2014/main" id="{BA00E0AD-41EF-19DE-CCD1-11FBAF711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36" y="3688102"/>
              <a:ext cx="999360" cy="92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45957AB-C3E4-7876-1377-C13B45BEC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94" y="2275726"/>
              <a:ext cx="662227" cy="57682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1958E7D-24F1-2BDA-65BB-79851DC3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4486">
              <a:off x="443180" y="3900600"/>
              <a:ext cx="673309" cy="5754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211550B-A644-DA4A-C166-F6813D5D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421" y="3094177"/>
              <a:ext cx="869810" cy="50955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87E1D0D-9B24-66CD-6135-6714B7EC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15" y="2359487"/>
              <a:ext cx="518562" cy="625981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C01319B-3ECE-AB23-0DED-54799B23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83" y="2962021"/>
              <a:ext cx="745507" cy="687649"/>
            </a:xfrm>
            <a:prstGeom prst="rect">
              <a:avLst/>
            </a:prstGeom>
          </p:spPr>
        </p:pic>
      </p:grpSp>
      <p:sp>
        <p:nvSpPr>
          <p:cNvPr id="48" name="流程图: 存储数据 9218">
            <a:extLst>
              <a:ext uri="{FF2B5EF4-FFF2-40B4-BE49-F238E27FC236}">
                <a16:creationId xmlns:a16="http://schemas.microsoft.com/office/drawing/2014/main" id="{F70E1D3C-1B22-1EE7-95E6-70930E0ED3B8}"/>
              </a:ext>
            </a:extLst>
          </p:cNvPr>
          <p:cNvSpPr/>
          <p:nvPr/>
        </p:nvSpPr>
        <p:spPr>
          <a:xfrm>
            <a:off x="503723" y="1514443"/>
            <a:ext cx="2476623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902" y="3209"/>
                  <a:pt x="12340" y="3177"/>
                </a:cubicBezTo>
                <a:cubicBezTo>
                  <a:pt x="10776" y="4092"/>
                  <a:pt x="10919" y="4475"/>
                  <a:pt x="10936" y="5074"/>
                </a:cubicBezTo>
                <a:cubicBezTo>
                  <a:pt x="10953" y="5673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>
            <a:gsLst>
              <a:gs pos="54000">
                <a:schemeClr val="accent3">
                  <a:lumMod val="20000"/>
                  <a:lumOff val="80000"/>
                  <a:alpha val="10000"/>
                </a:schemeClr>
              </a:gs>
              <a:gs pos="9600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图示 48">
            <a:extLst>
              <a:ext uri="{FF2B5EF4-FFF2-40B4-BE49-F238E27FC236}">
                <a16:creationId xmlns:a16="http://schemas.microsoft.com/office/drawing/2014/main" id="{83E51A85-09BA-2060-1DFF-0338F8F18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118002"/>
              </p:ext>
            </p:extLst>
          </p:nvPr>
        </p:nvGraphicFramePr>
        <p:xfrm>
          <a:off x="2608303" y="1966418"/>
          <a:ext cx="3844996" cy="229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0" name="流程图: 存储数据 9218">
            <a:extLst>
              <a:ext uri="{FF2B5EF4-FFF2-40B4-BE49-F238E27FC236}">
                <a16:creationId xmlns:a16="http://schemas.microsoft.com/office/drawing/2014/main" id="{CD3BEF96-DEDB-CCE8-1A67-FD55F7A78845}"/>
              </a:ext>
            </a:extLst>
          </p:cNvPr>
          <p:cNvSpPr/>
          <p:nvPr/>
        </p:nvSpPr>
        <p:spPr>
          <a:xfrm flipH="1">
            <a:off x="6078835" y="1515108"/>
            <a:ext cx="2514131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676" y="3193"/>
                  <a:pt x="12139" y="3210"/>
                </a:cubicBezTo>
                <a:cubicBezTo>
                  <a:pt x="11179" y="3604"/>
                  <a:pt x="10885" y="4480"/>
                  <a:pt x="10936" y="5074"/>
                </a:cubicBezTo>
                <a:cubicBezTo>
                  <a:pt x="10987" y="5668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3">
                  <a:lumMod val="20000"/>
                  <a:lumOff val="80000"/>
                  <a:alpha val="10000"/>
                </a:schemeClr>
              </a:gs>
              <a:gs pos="86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20000"/>
                  <a:lumOff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CC6E2ACD-2D16-6366-C6F2-196A8293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F51DB-9DFA-23E4-A23C-75AB02C0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7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ACDCDA-B795-168E-916D-F5A97AADAD8B}"/>
              </a:ext>
            </a:extLst>
          </p:cNvPr>
          <p:cNvGrpSpPr/>
          <p:nvPr/>
        </p:nvGrpSpPr>
        <p:grpSpPr>
          <a:xfrm>
            <a:off x="7338685" y="1562912"/>
            <a:ext cx="1104122" cy="3131853"/>
            <a:chOff x="7226938" y="1562913"/>
            <a:chExt cx="1104122" cy="313185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3C4C8B-8E7A-01BA-6BC8-38D1AD73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28216" y="1562913"/>
              <a:ext cx="1102844" cy="110192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4FF833D-10ED-CAB4-DDBE-05E4459E4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6609" b="27676"/>
            <a:stretch/>
          </p:blipFill>
          <p:spPr>
            <a:xfrm>
              <a:off x="7228216" y="2658860"/>
              <a:ext cx="1102844" cy="10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66352B9-958C-5BCB-D79C-5AB8F4B301D2}"/>
                </a:ext>
              </a:extLst>
            </p:cNvPr>
            <p:cNvGrpSpPr/>
            <p:nvPr/>
          </p:nvGrpSpPr>
          <p:grpSpPr>
            <a:xfrm>
              <a:off x="7226938" y="3758940"/>
              <a:ext cx="1102843" cy="935826"/>
              <a:chOff x="1705826" y="1569262"/>
              <a:chExt cx="5143423" cy="401570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FF81E35-30A2-D26D-EA8B-C094D8CC1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26" y="1569262"/>
                <a:ext cx="2614504" cy="4015702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92E7E34-40BC-BBA0-508F-2632E1521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16109" y="1569262"/>
                <a:ext cx="2533140" cy="4015702"/>
              </a:xfrm>
              <a:prstGeom prst="rect">
                <a:avLst/>
              </a:prstGeom>
            </p:spPr>
          </p:pic>
        </p:grp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965B5509-9B19-3115-3CD0-CD547BFB2450}"/>
              </a:ext>
            </a:extLst>
          </p:cNvPr>
          <p:cNvSpPr/>
          <p:nvPr/>
        </p:nvSpPr>
        <p:spPr>
          <a:xfrm>
            <a:off x="1375662" y="1519015"/>
            <a:ext cx="6403976" cy="324824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555395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52278"/>
              </p:ext>
            </p:extLst>
          </p:nvPr>
        </p:nvGraphicFramePr>
        <p:xfrm>
          <a:off x="583873" y="2982063"/>
          <a:ext cx="7980430" cy="17852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0664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134916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197266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506590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9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9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9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595" marR="44595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260827">
                <a:tc rowSpan="3">
                  <a:txBody>
                    <a:bodyPr/>
                    <a:lstStyle/>
                    <a:p>
                      <a:pPr algn="ctr"/>
                      <a:r>
                        <a:rPr lang="zh-CN" sz="10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05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15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231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183186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19877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583873" y="967324"/>
            <a:ext cx="7949874" cy="1908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307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40115"/>
              <a:chOff x="2838856" y="987662"/>
              <a:chExt cx="1741240" cy="1740115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000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0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800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800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>
              <a:extLst>
                <a:ext uri="{FF2B5EF4-FFF2-40B4-BE49-F238E27FC236}">
                  <a16:creationId xmlns:a16="http://schemas.microsoft.com/office/drawing/2014/main" id="{BEB4A40C-1926-A197-59C8-50FAA7A7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47" y="1374743"/>
              <a:ext cx="160909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EVA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评估板，用于在线调试、评估音效</a:t>
              </a:r>
              <a:endParaRPr lang="en-US" altLang="zh-CN" sz="9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 Type-C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9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，支持适配不同的模块，快速扩展应用方案</a:t>
              </a:r>
              <a:endPara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681AF8BE-7458-21E7-A70E-B7BA396A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ED3018D1-CCA6-F02E-1434-0FC0B227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C4D9A3-EA44-E2D0-3BF7-E57BD3F1D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8874" y="1276178"/>
            <a:ext cx="2045752" cy="147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72183"/>
      </p:ext>
    </p:extLst>
  </p:cSld>
  <p:clrMapOvr>
    <a:masterClrMapping/>
  </p:clrMapOvr>
  <p:transition spd="slow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主要资源参数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59011" y="1143903"/>
            <a:ext cx="8193292" cy="3573941"/>
            <a:chOff x="380187" y="1006044"/>
            <a:chExt cx="8193292" cy="3573941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Core</a:t>
              </a:r>
              <a:endParaRPr lang="en-US" altLang="zh-CN"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24461" y="3257419"/>
              <a:ext cx="3449018" cy="1322566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lvl="2">
                <a:defRPr sz="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</a:lstStyle>
            <a:p>
              <a:pPr lvl="1"/>
              <a:r>
                <a:rPr lang="zh-CN" altLang="en-US" dirty="0"/>
                <a:t>立体声</a:t>
              </a:r>
              <a:r>
                <a:rPr lang="en-US" altLang="zh-CN" dirty="0"/>
                <a:t>24</a:t>
              </a:r>
              <a:r>
                <a:rPr lang="zh-CN" altLang="en-US" dirty="0"/>
                <a:t>位</a:t>
              </a:r>
              <a:r>
                <a:rPr lang="en-US" altLang="zh-CN" dirty="0"/>
                <a:t>ADC</a:t>
              </a:r>
              <a:r>
                <a:rPr lang="zh-CN" altLang="en-US" dirty="0"/>
                <a:t>和</a:t>
              </a:r>
              <a:r>
                <a:rPr lang="en-US" altLang="zh-CN" dirty="0"/>
                <a:t>DAC</a:t>
              </a:r>
            </a:p>
            <a:p>
              <a:pPr lvl="2"/>
              <a:r>
                <a:rPr lang="en-US" altLang="zh-CN" dirty="0"/>
                <a:t>DAC: SNR 110dB, THD+N: - 89dB,</a:t>
              </a:r>
              <a:r>
                <a:rPr lang="zh-CN" altLang="en-US" dirty="0"/>
                <a:t> </a:t>
              </a:r>
              <a:r>
                <a:rPr lang="en-US" altLang="zh-CN" dirty="0"/>
                <a:t>DR: 110dBA</a:t>
              </a:r>
            </a:p>
            <a:p>
              <a:pPr lvl="2"/>
              <a:r>
                <a:rPr lang="en-US" altLang="zh-CN" dirty="0"/>
                <a:t>ADC: SNR 106dB, THD+N: - 88dB, DR: 106dBA </a:t>
              </a:r>
              <a:endParaRPr lang="zh-CN" altLang="zh-CN" dirty="0"/>
            </a:p>
            <a:p>
              <a:pPr lvl="1"/>
              <a:r>
                <a:rPr lang="zh-CN" altLang="en-US" dirty="0"/>
                <a:t>采样率支持：</a:t>
              </a:r>
              <a:r>
                <a:rPr lang="en-US" altLang="zh-CN" dirty="0"/>
                <a:t>8k, 16k, 32k, 48k, 96k, 192k</a:t>
              </a:r>
              <a:endParaRPr lang="zh-CN" altLang="zh-CN" dirty="0"/>
            </a:p>
            <a:p>
              <a:pPr lvl="1"/>
              <a:r>
                <a:rPr lang="zh-CN" altLang="en-US" dirty="0"/>
                <a:t>多达</a:t>
              </a:r>
              <a:r>
                <a:rPr lang="en-US" altLang="zh-CN" dirty="0"/>
                <a:t>8</a:t>
              </a:r>
              <a:r>
                <a:rPr lang="zh-CN" altLang="en-US" dirty="0"/>
                <a:t>个</a:t>
              </a:r>
              <a:r>
                <a:rPr lang="en-US" altLang="zh-CN" dirty="0"/>
                <a:t>DMIC</a:t>
              </a:r>
              <a:r>
                <a:rPr lang="zh-CN" altLang="en-US" dirty="0"/>
                <a:t>输入 </a:t>
              </a:r>
              <a:endParaRPr lang="en-US" altLang="zh-CN" dirty="0"/>
            </a:p>
            <a:p>
              <a:pPr lvl="1"/>
              <a:r>
                <a:rPr lang="zh-CN" altLang="en-US" dirty="0"/>
                <a:t>支持本地音频运算</a:t>
              </a:r>
              <a:r>
                <a:rPr lang="en-US" altLang="zh-CN" dirty="0"/>
                <a:t>: AGC</a:t>
              </a:r>
              <a:r>
                <a:rPr lang="zh-CN" altLang="en-US" dirty="0"/>
                <a:t>、</a:t>
              </a:r>
              <a:r>
                <a:rPr lang="en-US" altLang="zh-CN" dirty="0"/>
                <a:t>DRC</a:t>
              </a:r>
              <a:r>
                <a:rPr lang="zh-CN" altLang="en-US" dirty="0"/>
                <a:t>、</a:t>
              </a:r>
              <a:r>
                <a:rPr lang="en-US" altLang="zh-CN" dirty="0"/>
                <a:t>Mixer</a:t>
              </a:r>
            </a:p>
            <a:p>
              <a:pPr lvl="1"/>
              <a:r>
                <a:rPr lang="zh-CN" altLang="en-US" dirty="0"/>
                <a:t>独立声道增益控制：</a:t>
              </a:r>
              <a:endParaRPr lang="en-US" altLang="zh-CN" dirty="0"/>
            </a:p>
            <a:p>
              <a:pPr lvl="2"/>
              <a:r>
                <a:rPr lang="zh-CN" altLang="en-US" dirty="0"/>
                <a:t>模拟增益（</a:t>
              </a:r>
              <a:r>
                <a:rPr lang="en-US" altLang="zh-CN" dirty="0"/>
                <a:t>12dB~-19dB, 1dB Step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lvl="2"/>
              <a:r>
                <a:rPr lang="zh-CN" altLang="en-US" dirty="0"/>
                <a:t>数字增益（</a:t>
              </a:r>
              <a:r>
                <a:rPr lang="en-US" altLang="zh-CN" dirty="0"/>
                <a:t>64dB~-64dB, 1dB Step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2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System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404881"/>
              <a:ext cx="2952426" cy="1463308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80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(</a:t>
              </a:r>
              <a:r>
                <a:rPr lang="en-US" altLang="zh-CN" sz="800" b="0" u="none" strike="noStrike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iRAM256KB,dRAM 256KB)</a:t>
              </a: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 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2" y="2907105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316840"/>
              <a:ext cx="2861666" cy="1110724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USB2.0 HS </a:t>
              </a:r>
              <a:r>
                <a:rPr lang="zh-CN" altLang="en-US" dirty="0"/>
                <a:t>设备</a:t>
              </a:r>
              <a:r>
                <a:rPr lang="en-US" altLang="zh-CN" dirty="0"/>
                <a:t>, </a:t>
              </a:r>
              <a:r>
                <a:rPr lang="zh-CN" altLang="en-US" dirty="0"/>
                <a:t>支持</a:t>
              </a:r>
              <a:r>
                <a:rPr lang="en-US" altLang="zh-CN" dirty="0"/>
                <a:t>UAC1.0</a:t>
              </a:r>
              <a:r>
                <a:rPr lang="zh-CN" altLang="en-US" dirty="0"/>
                <a:t>和</a:t>
              </a:r>
              <a:r>
                <a:rPr lang="en-US" altLang="zh-CN" dirty="0"/>
                <a:t>UAC2.0</a:t>
              </a:r>
              <a:endParaRPr lang="zh-CN" altLang="zh-CN" dirty="0"/>
            </a:p>
            <a:p>
              <a:pPr lvl="1"/>
              <a:r>
                <a:rPr lang="en-US" altLang="zh-CN" dirty="0"/>
                <a:t>3 </a:t>
              </a:r>
              <a:r>
                <a:rPr lang="zh-CN" altLang="en-US" dirty="0"/>
                <a:t>路全双工 </a:t>
              </a:r>
              <a:r>
                <a:rPr lang="en-US" altLang="zh-CN" dirty="0"/>
                <a:t>I2S  </a:t>
              </a:r>
              <a:r>
                <a:rPr lang="zh-CN" altLang="en-US" dirty="0"/>
                <a:t>数字音频接口</a:t>
              </a:r>
              <a:endParaRPr lang="zh-CN" altLang="zh-CN" dirty="0"/>
            </a:p>
            <a:p>
              <a:pPr lvl="1"/>
              <a:r>
                <a:rPr lang="en-US" altLang="zh-CN" dirty="0"/>
                <a:t>2 </a:t>
              </a:r>
              <a:r>
                <a:rPr lang="zh-CN" altLang="en-US" dirty="0"/>
                <a:t>路 </a:t>
              </a:r>
              <a:r>
                <a:rPr lang="en-US" altLang="zh-CN" dirty="0"/>
                <a:t>I2C </a:t>
              </a:r>
              <a:r>
                <a:rPr lang="zh-CN" altLang="en-US" dirty="0"/>
                <a:t>控制单元，支持主从模式</a:t>
              </a:r>
              <a:endParaRPr lang="zh-CN" altLang="zh-CN" dirty="0"/>
            </a:p>
            <a:p>
              <a:pPr lvl="1"/>
              <a:r>
                <a:rPr lang="en-US" altLang="zh-CN" dirty="0"/>
                <a:t>1 </a:t>
              </a:r>
              <a:r>
                <a:rPr lang="zh-CN" altLang="en-US" dirty="0"/>
                <a:t>路 </a:t>
              </a:r>
              <a:r>
                <a:rPr lang="en-US" altLang="zh-CN" dirty="0" err="1"/>
                <a:t>Uart</a:t>
              </a:r>
              <a:r>
                <a:rPr lang="en-US" altLang="zh-CN" dirty="0"/>
                <a:t> </a:t>
              </a:r>
              <a:r>
                <a:rPr lang="zh-CN" altLang="en-US" dirty="0"/>
                <a:t>单元</a:t>
              </a:r>
              <a:endParaRPr lang="en-US" altLang="zh-CN" dirty="0"/>
            </a:p>
            <a:p>
              <a:pPr lvl="1"/>
              <a:r>
                <a:rPr lang="en-US" altLang="zh-CN" dirty="0"/>
                <a:t>16</a:t>
              </a:r>
              <a:r>
                <a:rPr lang="zh-CN" altLang="en-US" dirty="0"/>
                <a:t>个 </a:t>
              </a:r>
              <a:r>
                <a:rPr lang="en-US" altLang="zh-CN" dirty="0"/>
                <a:t>GPIO</a:t>
              </a:r>
              <a:r>
                <a:rPr lang="zh-CN" altLang="en-US" dirty="0"/>
                <a:t>，支持和其他单元的引脚复用</a:t>
              </a:r>
              <a:endParaRPr lang="en-US" altLang="zh-CN" dirty="0"/>
            </a:p>
            <a:p>
              <a:pPr lvl="1"/>
              <a:r>
                <a:rPr lang="en-US" altLang="zh-CN" dirty="0"/>
                <a:t>2</a:t>
              </a:r>
              <a:r>
                <a:rPr lang="zh-CN" altLang="en-US" dirty="0"/>
                <a:t>个 </a:t>
              </a:r>
              <a:r>
                <a:rPr lang="en-US" altLang="zh-CN" dirty="0"/>
                <a:t>ADC</a:t>
              </a:r>
              <a:r>
                <a:rPr lang="zh-CN" altLang="en-US" dirty="0"/>
                <a:t>单元用于其他模拟信号检测</a:t>
              </a:r>
              <a:endParaRPr lang="en-US" altLang="zh-CN" dirty="0"/>
            </a:p>
            <a:p>
              <a:pPr lvl="1"/>
              <a:r>
                <a:rPr lang="zh-CN" altLang="en-US" dirty="0"/>
                <a:t>一个 </a:t>
              </a:r>
              <a:r>
                <a:rPr lang="en-US" altLang="zh-CN" dirty="0"/>
                <a:t>256 bits</a:t>
              </a:r>
              <a:r>
                <a:rPr lang="zh-CN" altLang="en-US" dirty="0"/>
                <a:t>的</a:t>
              </a:r>
              <a:r>
                <a:rPr lang="en-US" altLang="zh-CN" dirty="0" err="1"/>
                <a:t>eFuse</a:t>
              </a:r>
              <a:r>
                <a:rPr lang="zh-CN" altLang="en-US" dirty="0"/>
                <a:t>单元</a:t>
              </a:r>
              <a:endParaRPr lang="zh-CN" altLang="zh-CN" dirty="0"/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407845"/>
              <a:ext cx="3187983" cy="1685991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HiFi3</a:t>
              </a:r>
              <a:r>
                <a:rPr lang="zh-CN" altLang="en-US" dirty="0"/>
                <a:t>是一种</a:t>
              </a:r>
              <a:r>
                <a:rPr lang="en-US" altLang="zh-CN" dirty="0"/>
                <a:t>VLIW</a:t>
              </a:r>
              <a:r>
                <a:rPr lang="zh-CN" altLang="en-US" dirty="0"/>
                <a:t>架构，支持</a:t>
              </a:r>
              <a:r>
                <a:rPr lang="en-US" altLang="zh-CN" dirty="0"/>
                <a:t>3</a:t>
              </a:r>
              <a:r>
                <a:rPr lang="zh-CN" altLang="en-US" dirty="0"/>
                <a:t>路操作并行执行</a:t>
              </a:r>
              <a:endParaRPr lang="en-US" altLang="zh-CN" dirty="0"/>
            </a:p>
            <a:p>
              <a:pPr lvl="1"/>
              <a:r>
                <a:rPr lang="zh-CN" altLang="en-US" dirty="0"/>
                <a:t>支持一个</a:t>
              </a:r>
              <a:r>
                <a:rPr lang="en-US" altLang="zh-CN" dirty="0"/>
                <a:t>2</a:t>
              </a:r>
              <a:r>
                <a:rPr lang="zh-CN" altLang="en-US" dirty="0"/>
                <a:t>路</a:t>
              </a:r>
              <a:r>
                <a:rPr lang="en-US" altLang="zh-CN" dirty="0"/>
                <a:t>SIMD</a:t>
              </a:r>
              <a:r>
                <a:rPr lang="zh-CN" altLang="en-US" dirty="0"/>
                <a:t>单精度</a:t>
              </a:r>
              <a:r>
                <a:rPr lang="en-US" altLang="zh-CN" dirty="0"/>
                <a:t>IEEE</a:t>
              </a:r>
              <a:r>
                <a:rPr lang="zh-CN" altLang="en-US" dirty="0"/>
                <a:t>浮点单元</a:t>
              </a:r>
              <a:endParaRPr lang="en-US" altLang="zh-CN" dirty="0"/>
            </a:p>
            <a:p>
              <a:pPr lvl="1"/>
              <a:r>
                <a:rPr lang="zh-CN" altLang="en-US" dirty="0"/>
                <a:t>支持两个</a:t>
              </a:r>
              <a:r>
                <a:rPr lang="en-US" altLang="zh-CN" dirty="0"/>
                <a:t>2</a:t>
              </a:r>
              <a:r>
                <a:rPr lang="zh-CN" altLang="en-US" dirty="0"/>
                <a:t>乘法器的乘</a:t>
              </a:r>
              <a:r>
                <a:rPr lang="en-US" altLang="zh-CN" dirty="0"/>
                <a:t>/</a:t>
              </a:r>
              <a:r>
                <a:rPr lang="zh-CN" altLang="en-US" dirty="0"/>
                <a:t>积单元，乘法器支持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24</a:t>
              </a:r>
              <a:r>
                <a:rPr lang="zh-CN" altLang="en-US" dirty="0"/>
                <a:t>位、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32x16</a:t>
              </a:r>
              <a:r>
                <a:rPr lang="zh-CN" altLang="en-US" dirty="0"/>
                <a:t>位或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16x16</a:t>
              </a:r>
              <a:r>
                <a:rPr lang="zh-CN" altLang="en-US" dirty="0"/>
                <a:t>位乘法操作</a:t>
              </a:r>
              <a:endParaRPr lang="en-US" altLang="zh-CN" dirty="0"/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/>
              <a:r>
                <a:rPr lang="zh-CN" altLang="en-US" dirty="0"/>
                <a:t>通过可选的浮点单元，</a:t>
              </a:r>
              <a:r>
                <a:rPr lang="en-US" altLang="zh-CN" dirty="0"/>
                <a:t>HiFi 3</a:t>
              </a:r>
              <a:r>
                <a:rPr lang="zh-CN" altLang="en-US" dirty="0"/>
                <a:t>支持每个周期两个</a:t>
              </a:r>
              <a:r>
                <a:rPr lang="en-US" altLang="zh-CN" dirty="0"/>
                <a:t>IEEE-754</a:t>
              </a:r>
              <a:r>
                <a:rPr lang="zh-CN" altLang="en-US" dirty="0"/>
                <a:t>浮点</a:t>
              </a:r>
              <a:r>
                <a:rPr lang="en-US" altLang="zh-CN" dirty="0"/>
                <a:t>MAC</a:t>
              </a:r>
            </a:p>
            <a:p>
              <a:pPr lvl="1"/>
              <a:r>
                <a:rPr lang="zh-CN" altLang="en-US" dirty="0"/>
                <a:t>一个算术</a:t>
              </a:r>
              <a:r>
                <a:rPr lang="en-US" altLang="zh-CN" dirty="0"/>
                <a:t>/</a:t>
              </a:r>
              <a:r>
                <a:rPr lang="zh-CN" altLang="en-US" dirty="0"/>
                <a:t>逻辑单元，以及一个对</a:t>
              </a:r>
              <a:r>
                <a:rPr lang="en-US" altLang="zh-CN" dirty="0"/>
                <a:t>AE_DR</a:t>
              </a:r>
              <a:r>
                <a:rPr lang="zh-CN" altLang="en-US" dirty="0"/>
                <a:t>值进行操作的移位单元</a:t>
              </a:r>
              <a:endParaRPr lang="en-US" altLang="zh-CN" dirty="0"/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1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sz="105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7FC1061E-FA0C-70BC-FC51-D47FC425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2894E952-FBDC-A968-B8C8-B0293B47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367129"/>
      </p:ext>
    </p:extLst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8192</TotalTime>
  <Words>1860</Words>
  <Application>Microsoft Office PowerPoint</Application>
  <PresentationFormat>全屏显示(16:9)</PresentationFormat>
  <Paragraphs>337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Reference</vt:lpstr>
      <vt:lpstr>Times New Roman Regular</vt:lpstr>
      <vt:lpstr>华文细黑</vt:lpstr>
      <vt:lpstr>宋体</vt:lpstr>
      <vt:lpstr>微软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Rong Bai</cp:lastModifiedBy>
  <cp:revision>1191</cp:revision>
  <dcterms:created xsi:type="dcterms:W3CDTF">2015-04-07T15:42:54Z</dcterms:created>
  <dcterms:modified xsi:type="dcterms:W3CDTF">2023-06-09T08:34:38Z</dcterms:modified>
</cp:coreProperties>
</file>